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6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9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719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9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031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7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29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2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8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4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5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0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93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2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82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به نام خدا</a:t>
            </a:r>
            <a:b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</a:br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معادلات کامل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6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جواب سوال 2(روش اول):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اگر معادله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𝑑𝑦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کامل باشد جواب عمومی معادله به صورت زیر خواهد بود:</a:t>
                </a:r>
              </a:p>
              <a:p>
                <a:pPr marL="0" indent="0" algn="ct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p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𝑡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𝑑𝑡</m:t>
                          </m:r>
                        </m:e>
                      </m:nary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nary>
                        <m:nary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, </m:t>
                              </m:r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𝑑𝑠</m:t>
                          </m:r>
                        </m:e>
                      </m:nary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𝑐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38" r="-1969"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93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12" y="0"/>
            <a:ext cx="6870323" cy="68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3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46" y="0"/>
            <a:ext cx="6551730" cy="68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33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پاسخ سوال 2 (روش دوم):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849821"/>
                <a:ext cx="9905999" cy="394138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rtl="1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−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4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𝑥𝑦𝑑𝑦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r>
                  <a:rPr lang="fa-IR" sz="4000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endParaRPr lang="fa-IR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این معادله کامل است</a:t>
                </a: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بنابر این تابع دو متغیره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چنان وجود دارد که</a:t>
                </a: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 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groupChr>
                        <m:groupChrPr>
                          <m:chr m:val="⇒"/>
                          <m:vertJc m:val="bot"/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groupChr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4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𝑑𝑥</m:t>
                              </m:r>
                            </m:e>
                          </m:nary>
                        </m:e>
                      </m:groupCh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h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849821"/>
                <a:ext cx="9905999" cy="3941380"/>
              </a:xfrm>
              <a:blipFill>
                <a:blip r:embed="rId2"/>
                <a:stretch>
                  <a:fillRect l="-1785" t="-773" r="-1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91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618518"/>
                <a:ext cx="9905999" cy="5887385"/>
              </a:xfrm>
            </p:spPr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از طرفی:</a:t>
                </a: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⇒−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h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h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⟹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h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ثابت</m:t>
                      </m:r>
                    </m:oMath>
                  </m:oMathPara>
                </a14:m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می توان فرض کرد: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h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بنابراین جواب عمومی معادله به صورت زیر است:</a:t>
                </a: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𝑐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618518"/>
                <a:ext cx="9905999" cy="5887385"/>
              </a:xfrm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875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پاسخ سوال 2 (روش سوم):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513490"/>
                <a:ext cx="9905999" cy="534451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  <m:groupChr>
                        <m:groupChrPr>
                          <m:chr m:val="⇒"/>
                          <m:vertJc m:val="bot"/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groupChr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𝑑𝑥</m:t>
                              </m:r>
                            </m:e>
                          </m:nary>
                        </m:e>
                      </m:groupCh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𝑓</m:t>
                          </m:r>
                        </m:num>
                        <m:den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𝜕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groupChrPr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𝑑𝑦</m:t>
                              </m:r>
                            </m:e>
                          </m:nary>
                        </m:e>
                      </m:groupCh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میکنیم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جمع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هم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با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را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تکراری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غیر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</m:t>
                      </m:r>
                      <m:r>
                        <a:rPr lang="fa-IR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جملات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513490"/>
                <a:ext cx="9905999" cy="534451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32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68" y="0"/>
            <a:ext cx="9194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70" y="0"/>
            <a:ext cx="8580898" cy="68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463" y="0"/>
            <a:ext cx="9387025" cy="690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21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765" y="-10763"/>
            <a:ext cx="6442841" cy="6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5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معادله کامل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معادله مرتبه اول </a:t>
                </a:r>
              </a:p>
              <a:p>
                <a:pPr marL="0" indent="0" algn="ct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را کامل گوییم، هرگاه تابع دو متغیری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چنان موجود باشد که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𝜕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𝑓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𝜕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𝜕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𝑓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𝜕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81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cs typeface="B Nazanin" panose="00000400000000000000" pitchFamily="2" charset="-78"/>
                  </a:rPr>
                  <a:t> </a:t>
                </a: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بنابراین</a:t>
                </a: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𝑑𝑓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𝑐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جواب عمومی معادله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19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دو سوال مهم!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828800"/>
                <a:ext cx="9905999" cy="3962401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1- چطور تشخیص دهیم که معادله کامل است؟ یعنی تابعی وجود مانند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وجود دارد که</a:t>
                </a:r>
              </a:p>
              <a:p>
                <a:pPr marL="0" indent="0" algn="ct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𝑑𝑓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2- در صورتی که معادله کامل باشد چگونه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را بیابیم؟</a:t>
                </a: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اگر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مشخص شود جواب عمومی معادله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𝑐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خواهد بود.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828800"/>
                <a:ext cx="9905999" cy="3962401"/>
              </a:xfrm>
              <a:blipFill>
                <a:blip r:embed="rId2"/>
                <a:stretch>
                  <a:fillRect t="-2462" r="-2031" b="-3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53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 rtl="1">
                  <a:buNone/>
                </a:pPr>
                <a:r>
                  <a:rPr lang="fa-IR" sz="4000" b="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4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𝑥𝑦𝑑𝑦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</a:p>
              <a:p>
                <a:pPr marL="0" indent="0" algn="ctr" rtl="1">
                  <a:buNone/>
                </a:pPr>
                <a:r>
                  <a:rPr lang="fa-IR" sz="4000" i="1" dirty="0">
                    <a:solidFill>
                      <a:schemeClr val="bg1"/>
                    </a:solidFill>
                    <a:latin typeface="Cambria Math" panose="02040503050406030204" pitchFamily="18" charset="0"/>
                    <a:cs typeface="B Nazanin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fa-IR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</m:t>
                    </m:r>
                    <m:r>
                      <a:rPr lang="fa-IR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−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</m:sup>
                    </m:sSup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</a:p>
              <a:p>
                <a:pPr marL="0" indent="0" algn="ctr" rtl="1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𝑑𝑓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𝑥𝑦𝑑𝑦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42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Nazanin" panose="00000400000000000000" pitchFamily="2" charset="-78"/>
              </a:rPr>
              <a:t> </a:t>
            </a:r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جواب سوال 1</a:t>
            </a:r>
            <a:endParaRPr lang="en-US" sz="4000" dirty="0"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قضیه: فرض کنید معادله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,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𝑑𝑦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r" rtl="1">
                  <a:buNone/>
                </a:pPr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توابع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𝑀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و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𝑁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(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)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در یک ناحیه ی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𝑅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از صفحه ی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𝑥𝑦</m:t>
                    </m:r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پیوسته باشند و در این ناحیه دارای مشتقات جزئی مرتبه اول پیوسته باشند، آنگاه شرط لازم و کافی برای کامل بودن معادله این است که</a:t>
                </a:r>
              </a:p>
              <a:p>
                <a:pPr marL="0" indent="0" algn="r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    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B Nazanin" panose="00000400000000000000" pitchFamily="2" charset="-78"/>
                        </a:rPr>
                        <m:t>ℝ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015" t="-516" r="-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55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9905999" cy="4161823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−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4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𝑥𝑦𝑑𝑦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r>
                  <a:rPr lang="fa-IR" sz="4000" dirty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</a:t>
                </a:r>
                <a:endParaRPr lang="fa-IR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 ,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9905999" cy="416182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86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bg1"/>
                </a:solidFill>
                <a:cs typeface="B Nazanin" panose="00000400000000000000" pitchFamily="2" charset="-78"/>
              </a:rPr>
              <a:t>مثال:</a:t>
            </a:r>
            <a:endParaRPr lang="en-US" sz="40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9905999" cy="4266927"/>
              </a:xfrm>
            </p:spPr>
            <p:txBody>
              <a:bodyPr>
                <a:normAutofit/>
              </a:bodyPr>
              <a:lstStyle/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𝑑𝑥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0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𝑥𝑦</m:t>
                      </m:r>
                    </m:oMath>
                  </m:oMathPara>
                </a14:m>
                <a:endParaRPr lang="en-US" sz="4000" b="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  ,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=−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+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2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𝑦</m:t>
                      </m:r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𝑀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  <m:t>𝑦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 panose="00000400000000000000" pitchFamily="2" charset="-78"/>
                      </a:rPr>
                      <m:t>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𝑁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Nazanin" panose="00000400000000000000" pitchFamily="2" charset="-78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 پس معادله کامل نیست</a:t>
                </a:r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9905999" cy="4266927"/>
              </a:xfrm>
              <a:blipFill>
                <a:blip r:embed="rId2"/>
                <a:stretch>
                  <a:fillRect l="-2154" b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27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r" rtl="1"/>
                <a:r>
                  <a:rPr lang="fa-IR" sz="4000" dirty="0" smtClean="0">
                    <a:solidFill>
                      <a:schemeClr val="bg1"/>
                    </a:solidFill>
                    <a:cs typeface="B Nazanin" panose="00000400000000000000" pitchFamily="2" charset="-78"/>
                  </a:rPr>
                  <a:t>مثال: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3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−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𝑦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B Nazanin" panose="00000400000000000000" pitchFamily="2" charset="-7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−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B Nazanin" panose="00000400000000000000" pitchFamily="2" charset="-78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B Nazanin" panose="00000400000000000000" pitchFamily="2" charset="-78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𝑑𝑦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B Nazanin" panose="00000400000000000000" pitchFamily="2" charset="-78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9905999" cy="4224885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𝑀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3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 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𝑁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, 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,  </m:t>
                      </m:r>
                    </m:oMath>
                  </m:oMathPara>
                </a14:m>
                <a:endParaRPr lang="en-US" sz="4000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B Nazanin" panose="00000400000000000000" pitchFamily="2" charset="-78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B Nazanin" panose="00000400000000000000" pitchFamily="2" charset="-7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B Nazanin" panose="00000400000000000000" pitchFamily="2" charset="-78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cs typeface="B Nazanin" panose="00000400000000000000" pitchFamily="2" charset="-78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B Nazanin" panose="00000400000000000000" pitchFamily="2" charset="-7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  <a:p>
                <a:pPr marL="0" indent="0" rtl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𝑀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𝑦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B Nazanin" panose="00000400000000000000" pitchFamily="2" charset="-78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𝑁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B Nazanin" panose="00000400000000000000" pitchFamily="2" charset="-78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cs typeface="B Nazanin" panose="00000400000000000000" pitchFamily="2" charset="-78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9905999" cy="422488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567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90</Words>
  <Application>Microsoft Office PowerPoint</Application>
  <PresentationFormat>Widescreen</PresentationFormat>
  <Paragraphs>60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 Nazanin</vt:lpstr>
      <vt:lpstr>Cambria Math</vt:lpstr>
      <vt:lpstr>Trebuchet MS</vt:lpstr>
      <vt:lpstr>Tw Cen MT</vt:lpstr>
      <vt:lpstr>Circuit</vt:lpstr>
      <vt:lpstr>به نام خدا معادلات کامل</vt:lpstr>
      <vt:lpstr>معادله کامل</vt:lpstr>
      <vt:lpstr>PowerPoint Presentation</vt:lpstr>
      <vt:lpstr>دو سوال مهم!</vt:lpstr>
      <vt:lpstr>مثال:</vt:lpstr>
      <vt:lpstr> جواب سوال 1</vt:lpstr>
      <vt:lpstr>مثال:</vt:lpstr>
      <vt:lpstr>مثال:</vt:lpstr>
      <vt:lpstr>مثال:                ((3-y)/x^2 )dx+((y^2-2x)/(xy^2 ))dy=0</vt:lpstr>
      <vt:lpstr>جواب سوال 2(روش اول):</vt:lpstr>
      <vt:lpstr>PowerPoint Presentation</vt:lpstr>
      <vt:lpstr>PowerPoint Presentation</vt:lpstr>
      <vt:lpstr>پاسخ سوال 2 (روش دوم):</vt:lpstr>
      <vt:lpstr>PowerPoint Presentation</vt:lpstr>
      <vt:lpstr>پاسخ سوال 2 (روش سوم):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معادلات کامل</dc:title>
  <dc:creator>ShR</dc:creator>
  <cp:lastModifiedBy>ShR</cp:lastModifiedBy>
  <cp:revision>1</cp:revision>
  <dcterms:created xsi:type="dcterms:W3CDTF">2020-04-03T19:50:37Z</dcterms:created>
  <dcterms:modified xsi:type="dcterms:W3CDTF">2020-04-03T19:56:14Z</dcterms:modified>
</cp:coreProperties>
</file>